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6"/>
  </p:notesMasterIdLst>
  <p:sldIdLst>
    <p:sldId id="256" r:id="rId2"/>
    <p:sldId id="286" r:id="rId3"/>
    <p:sldId id="287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6" r:id="rId14"/>
    <p:sldId id="325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263" r:id="rId24"/>
    <p:sldId id="264" r:id="rId25"/>
  </p:sldIdLst>
  <p:sldSz cx="12192000" cy="6858000"/>
  <p:notesSz cx="6858000" cy="9144000"/>
  <p:embeddedFontLs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Tahoma" panose="020B0604030504040204" pitchFamily="34" charset="0"/>
      <p:regular r:id="rId31"/>
      <p:bold r:id="rId32"/>
    </p:embeddedFont>
    <p:embeddedFont>
      <p:font typeface="Wingdings 3" panose="05040102010807070707" pitchFamily="18" charset="2"/>
      <p:regular r:id="rId3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енис Басов" initials="ДБ" lastIdx="3" clrIdx="0">
    <p:extLst>
      <p:ext uri="{19B8F6BF-5375-455C-9EA6-DF929625EA0E}">
        <p15:presenceInfo xmlns:p15="http://schemas.microsoft.com/office/powerpoint/2012/main" userId="6c5005ab4614ee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C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04" autoAdjust="0"/>
    <p:restoredTop sz="96416" autoAdjust="0"/>
  </p:normalViewPr>
  <p:slideViewPr>
    <p:cSldViewPr snapToGrid="0" showGuides="1">
      <p:cViewPr varScale="1">
        <p:scale>
          <a:sx n="124" d="100"/>
          <a:sy n="124" d="100"/>
        </p:scale>
        <p:origin x="39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A0AFF-D246-4A63-8022-88CC1B434B1C}" type="datetimeFigureOut">
              <a:rPr lang="ru-RU" smtClean="0"/>
              <a:t>23.10.2024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2A8AE-9311-4FC7-86B8-FE23A90677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7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954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5A6984-5722-C2CE-F9C2-253489B3A2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325" y="656775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87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F14283D-8AD2-D424-95E1-E87EBEE5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04FA1-0467-4154-8897-9E2996EA91DE}" type="datetime1">
              <a:rPr lang="ru-RU" smtClean="0"/>
              <a:t>23.10.2024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9E13E-245A-453A-E50A-2C4B6B9D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CD2C2-A07C-DA7F-E49C-80FBBB36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07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24F14-5768-1EE3-AF72-2F825A9C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07" y="375920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2A2A6A-815F-B946-0F65-C6D0E1911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7707" y="2169160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B92A96-AAE3-51F4-096F-B5B4CCE6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16EF-0520-47AF-A938-AC972F3BBEC4}" type="datetime1">
              <a:rPr lang="ru-RU" smtClean="0"/>
              <a:t>23.10.2024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C149-8604-EB57-EB52-A7A0A63B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F54446-8F05-D0CC-1175-9848D4B4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9">
            <a:extLst>
              <a:ext uri="{FF2B5EF4-FFF2-40B4-BE49-F238E27FC236}">
                <a16:creationId xmlns:a16="http://schemas.microsoft.com/office/drawing/2014/main" id="{1DDAC58F-3B09-388E-D617-2C7E688C10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8317" y="369160"/>
            <a:ext cx="5040000" cy="558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73181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A2E6E-380B-24CD-41B6-94886807C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67826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A7862B-17E9-4805-5B46-F6810F3CC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0060" y="367826"/>
            <a:ext cx="5040000" cy="55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67EB13-6FFB-BC14-7EEC-0020A5905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485" y="2177986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0FD031-56DF-FF9E-8042-20E7895C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7F0C-0AC3-4DBA-96B3-98384534FE2F}" type="datetime1">
              <a:rPr lang="ru-RU" smtClean="0"/>
              <a:t>23.10.2024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8FC122-0DB5-C271-FEF7-FCAFC51A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3A0F0F-7D7B-FF69-4934-108F63EF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524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0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latin typeface="+mj-lt"/>
              </a:rPr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D6C92-12C7-1052-CA37-DBDCEA97AFF2}"/>
              </a:ext>
            </a:extLst>
          </p:cNvPr>
          <p:cNvSpPr txBox="1"/>
          <p:nvPr userDrawn="1"/>
        </p:nvSpPr>
        <p:spPr>
          <a:xfrm>
            <a:off x="672974" y="543275"/>
            <a:ext cx="7398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457200" rtl="0" eaLnBrk="1" latinLnBrk="0" hangingPunct="1">
              <a:spcBef>
                <a:spcPct val="0"/>
              </a:spcBef>
              <a:buNone/>
            </a:pPr>
            <a:r>
              <a:rPr lang="ru-RU" sz="2800" b="1" kern="12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Учебный центр «СПЕЦИАЛИСТ» –</a:t>
            </a:r>
          </a:p>
        </p:txBody>
      </p:sp>
    </p:spTree>
    <p:extLst>
      <p:ext uri="{BB962C8B-B14F-4D97-AF65-F5344CB8AC3E}">
        <p14:creationId xmlns:p14="http://schemas.microsoft.com/office/powerpoint/2010/main" val="85960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белы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0026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002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E97BA17-4998-C357-DC2B-96BA31A30B50}"/>
              </a:ext>
            </a:extLst>
          </p:cNvPr>
          <p:cNvGrpSpPr/>
          <p:nvPr userDrawn="1"/>
        </p:nvGrpSpPr>
        <p:grpSpPr>
          <a:xfrm>
            <a:off x="-824307" y="-2122470"/>
            <a:ext cx="14018511" cy="10187243"/>
            <a:chOff x="-1236461" y="-3183705"/>
            <a:chExt cx="21027767" cy="15280864"/>
          </a:xfrm>
        </p:grpSpPr>
        <p:pic>
          <p:nvPicPr>
            <p:cNvPr id="21" name="Google Shape;88;p1">
              <a:extLst>
                <a:ext uri="{FF2B5EF4-FFF2-40B4-BE49-F238E27FC236}">
                  <a16:creationId xmlns:a16="http://schemas.microsoft.com/office/drawing/2014/main" id="{DB61D9B2-8667-54D6-0E8B-6156B19935A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878635" y="8046666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oogle Shape;89;p1">
              <a:extLst>
                <a:ext uri="{FF2B5EF4-FFF2-40B4-BE49-F238E27FC236}">
                  <a16:creationId xmlns:a16="http://schemas.microsoft.com/office/drawing/2014/main" id="{E2686C9A-2F4A-9C6B-C02C-C80E65506638}"/>
                </a:ext>
              </a:extLst>
            </p:cNvPr>
            <p:cNvGrpSpPr/>
            <p:nvPr/>
          </p:nvGrpSpPr>
          <p:grpSpPr>
            <a:xfrm>
              <a:off x="13143678" y="-1203599"/>
              <a:ext cx="6647628" cy="6677419"/>
              <a:chOff x="-53636" y="0"/>
              <a:chExt cx="1036174" cy="1040818"/>
            </a:xfrm>
          </p:grpSpPr>
          <p:sp>
            <p:nvSpPr>
              <p:cNvPr id="33" name="Google Shape;90;p1">
                <a:extLst>
                  <a:ext uri="{FF2B5EF4-FFF2-40B4-BE49-F238E27FC236}">
                    <a16:creationId xmlns:a16="http://schemas.microsoft.com/office/drawing/2014/main" id="{481DDDF8-5C39-CC27-4EFD-AAB6648B66FE}"/>
                  </a:ext>
                </a:extLst>
              </p:cNvPr>
              <p:cNvSpPr/>
              <p:nvPr/>
            </p:nvSpPr>
            <p:spPr>
              <a:xfrm>
                <a:off x="-53636" y="0"/>
                <a:ext cx="1036174" cy="1040818"/>
              </a:xfrm>
              <a:custGeom>
                <a:avLst/>
                <a:gdLst/>
                <a:ahLst/>
                <a:cxnLst/>
                <a:rect l="l" t="t" r="r" b="b"/>
                <a:pathLst>
                  <a:path w="1036174" h="1040818" extrusionOk="0">
                    <a:moveTo>
                      <a:pt x="518087" y="0"/>
                    </a:moveTo>
                    <a:cubicBezTo>
                      <a:pt x="804593" y="1281"/>
                      <a:pt x="1036174" y="233901"/>
                      <a:pt x="1036174" y="520409"/>
                    </a:cubicBezTo>
                    <a:cubicBezTo>
                      <a:pt x="1036174" y="806917"/>
                      <a:pt x="804593" y="1039537"/>
                      <a:pt x="518087" y="1040818"/>
                    </a:cubicBezTo>
                    <a:cubicBezTo>
                      <a:pt x="231582" y="1039537"/>
                      <a:pt x="0" y="806917"/>
                      <a:pt x="0" y="520409"/>
                    </a:cubicBezTo>
                    <a:cubicBezTo>
                      <a:pt x="0" y="233901"/>
                      <a:pt x="231582" y="1281"/>
                      <a:pt x="518087" y="0"/>
                    </a:cubicBezTo>
                    <a:close/>
                  </a:path>
                </a:pathLst>
              </a:custGeom>
              <a:solidFill>
                <a:srgbClr val="D3D3D3">
                  <a:alpha val="18823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91;p1">
                <a:extLst>
                  <a:ext uri="{FF2B5EF4-FFF2-40B4-BE49-F238E27FC236}">
                    <a16:creationId xmlns:a16="http://schemas.microsoft.com/office/drawing/2014/main" id="{5B85D3E2-2AE3-0937-9129-E2D24105D1A3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92;p1">
              <a:extLst>
                <a:ext uri="{FF2B5EF4-FFF2-40B4-BE49-F238E27FC236}">
                  <a16:creationId xmlns:a16="http://schemas.microsoft.com/office/drawing/2014/main" id="{6E4DC334-8E33-90E2-62DE-F0A726B1DFF3}"/>
                </a:ext>
              </a:extLst>
            </p:cNvPr>
            <p:cNvSpPr/>
            <p:nvPr/>
          </p:nvSpPr>
          <p:spPr>
            <a:xfrm>
              <a:off x="14314231" y="-646840"/>
              <a:ext cx="4732217" cy="4753427"/>
            </a:xfrm>
            <a:custGeom>
              <a:avLst/>
              <a:gdLst/>
              <a:ahLst/>
              <a:cxnLst/>
              <a:rect l="l" t="t" r="r" b="b"/>
              <a:pathLst>
                <a:path w="1246345" h="1251931" extrusionOk="0">
                  <a:moveTo>
                    <a:pt x="623172" y="0"/>
                  </a:moveTo>
                  <a:cubicBezTo>
                    <a:pt x="967791" y="1541"/>
                    <a:pt x="1246345" y="281344"/>
                    <a:pt x="1246345" y="625966"/>
                  </a:cubicBezTo>
                  <a:cubicBezTo>
                    <a:pt x="1246345" y="970588"/>
                    <a:pt x="967791" y="1250390"/>
                    <a:pt x="623172" y="1251931"/>
                  </a:cubicBezTo>
                  <a:cubicBezTo>
                    <a:pt x="278554" y="1250390"/>
                    <a:pt x="0" y="970588"/>
                    <a:pt x="0" y="625966"/>
                  </a:cubicBezTo>
                  <a:cubicBezTo>
                    <a:pt x="0" y="281344"/>
                    <a:pt x="278554" y="1541"/>
                    <a:pt x="623172" y="0"/>
                  </a:cubicBezTo>
                  <a:close/>
                </a:path>
              </a:pathLst>
            </a:custGeom>
            <a:solidFill>
              <a:srgbClr val="FABF8E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4" name="Google Shape;93;p1">
              <a:extLst>
                <a:ext uri="{FF2B5EF4-FFF2-40B4-BE49-F238E27FC236}">
                  <a16:creationId xmlns:a16="http://schemas.microsoft.com/office/drawing/2014/main" id="{3F3B8F1A-3D05-F066-DA19-0E9F54321D3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323196" y="8677293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4;p1">
              <a:extLst>
                <a:ext uri="{FF2B5EF4-FFF2-40B4-BE49-F238E27FC236}">
                  <a16:creationId xmlns:a16="http://schemas.microsoft.com/office/drawing/2014/main" id="{71CA5AF9-9643-0038-6B4F-B0ACBE05213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519252">
              <a:off x="-1236461" y="-3183705"/>
              <a:ext cx="6521564" cy="653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Google Shape;97;p1">
              <a:extLst>
                <a:ext uri="{FF2B5EF4-FFF2-40B4-BE49-F238E27FC236}">
                  <a16:creationId xmlns:a16="http://schemas.microsoft.com/office/drawing/2014/main" id="{E47BD4B3-3377-2F3C-84E6-0AE3ED73CAD7}"/>
                </a:ext>
              </a:extLst>
            </p:cNvPr>
            <p:cNvGrpSpPr/>
            <p:nvPr/>
          </p:nvGrpSpPr>
          <p:grpSpPr>
            <a:xfrm>
              <a:off x="-685434" y="8616023"/>
              <a:ext cx="2970545" cy="2983858"/>
              <a:chOff x="-13395" y="0"/>
              <a:chExt cx="822176" cy="825861"/>
            </a:xfrm>
          </p:grpSpPr>
          <p:sp>
            <p:nvSpPr>
              <p:cNvPr id="31" name="Google Shape;98;p1">
                <a:extLst>
                  <a:ext uri="{FF2B5EF4-FFF2-40B4-BE49-F238E27FC236}">
                    <a16:creationId xmlns:a16="http://schemas.microsoft.com/office/drawing/2014/main" id="{B91AA584-C5DC-B53F-F724-AABA17A36F26}"/>
                  </a:ext>
                </a:extLst>
              </p:cNvPr>
              <p:cNvSpPr/>
              <p:nvPr/>
            </p:nvSpPr>
            <p:spPr>
              <a:xfrm>
                <a:off x="-13395" y="0"/>
                <a:ext cx="822176" cy="825861"/>
              </a:xfrm>
              <a:custGeom>
                <a:avLst/>
                <a:gdLst/>
                <a:ahLst/>
                <a:cxnLst/>
                <a:rect l="l" t="t" r="r" b="b"/>
                <a:pathLst>
                  <a:path w="822176" h="825861" extrusionOk="0">
                    <a:moveTo>
                      <a:pt x="411088" y="0"/>
                    </a:moveTo>
                    <a:cubicBezTo>
                      <a:pt x="638422" y="1017"/>
                      <a:pt x="822176" y="185594"/>
                      <a:pt x="822176" y="412930"/>
                    </a:cubicBezTo>
                    <a:cubicBezTo>
                      <a:pt x="822176" y="640267"/>
                      <a:pt x="638422" y="824844"/>
                      <a:pt x="411088" y="825861"/>
                    </a:cubicBezTo>
                    <a:cubicBezTo>
                      <a:pt x="183754" y="824844"/>
                      <a:pt x="0" y="640267"/>
                      <a:pt x="0" y="412930"/>
                    </a:cubicBezTo>
                    <a:cubicBezTo>
                      <a:pt x="0" y="185594"/>
                      <a:pt x="183754" y="1017"/>
                      <a:pt x="411088" y="0"/>
                    </a:cubicBezTo>
                    <a:close/>
                  </a:path>
                </a:pathLst>
              </a:custGeom>
              <a:solidFill>
                <a:srgbClr val="FD6100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99;p1">
                <a:extLst>
                  <a:ext uri="{FF2B5EF4-FFF2-40B4-BE49-F238E27FC236}">
                    <a16:creationId xmlns:a16="http://schemas.microsoft.com/office/drawing/2014/main" id="{2CBD24AF-67F3-2416-2631-876279CD385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7" name="Google Shape;100;p1">
              <a:extLst>
                <a:ext uri="{FF2B5EF4-FFF2-40B4-BE49-F238E27FC236}">
                  <a16:creationId xmlns:a16="http://schemas.microsoft.com/office/drawing/2014/main" id="{F4618B7B-AFB8-94CB-D061-2AF828E589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986215">
              <a:off x="15768558" y="9187114"/>
              <a:ext cx="653009" cy="857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101;p1">
              <a:extLst>
                <a:ext uri="{FF2B5EF4-FFF2-40B4-BE49-F238E27FC236}">
                  <a16:creationId xmlns:a16="http://schemas.microsoft.com/office/drawing/2014/main" id="{B9AF3994-8D87-57FF-29C5-B60A0AD0050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284272">
              <a:off x="15468600" y="1267991"/>
              <a:ext cx="859792" cy="858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02;p1">
              <a:extLst>
                <a:ext uri="{FF2B5EF4-FFF2-40B4-BE49-F238E27FC236}">
                  <a16:creationId xmlns:a16="http://schemas.microsoft.com/office/drawing/2014/main" id="{41D74BA4-E5CD-3E04-890D-7714F650ACD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1560261">
              <a:off x="610010" y="9054068"/>
              <a:ext cx="881474" cy="60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6A5EB3-2A2E-C2FF-99A0-4FD962E8831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0877" y="313004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4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6923D-63BE-64A3-8647-03A1792A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4E1417-2889-EEA0-485C-4A19E7B1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0E20-9C0D-4408-9E7C-24A16A8F16E5}" type="datetime1">
              <a:rPr lang="ru-RU" smtClean="0"/>
              <a:t>23.10.2024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B57008-BBDF-9F52-1532-2B5839E2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0F9093-24A7-265A-E3A4-09A1E92A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4120" y="6257630"/>
            <a:ext cx="720000" cy="360000"/>
          </a:xfrm>
        </p:spPr>
        <p:txBody>
          <a:bodyPr/>
          <a:lstStyle>
            <a:lvl1pPr>
              <a:defRPr i="0"/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FF9A98A0-0CB2-40F4-3665-1132BBCAF4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2000024"/>
            <a:ext cx="936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919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5324" y="1989138"/>
            <a:ext cx="2520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Добавить фото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64FB49F-753A-4CD7-94F4-EF5E997E21D4}" type="datetime1">
              <a:rPr lang="ru-RU" smtClean="0"/>
              <a:t>23.10.2024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6000" y="1989137"/>
            <a:ext cx="6500813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ru-RU" dirty="0"/>
              <a:t>ФИО преподавателя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55999" y="3011055"/>
            <a:ext cx="6510121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компетенции</a:t>
            </a:r>
          </a:p>
        </p:txBody>
      </p:sp>
    </p:spTree>
    <p:extLst>
      <p:ext uri="{BB962C8B-B14F-4D97-AF65-F5344CB8AC3E}">
        <p14:creationId xmlns:p14="http://schemas.microsoft.com/office/powerpoint/2010/main" val="297593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курс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120" y="365124"/>
            <a:ext cx="9360000" cy="12600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D7A11B-79C9-4824-B68A-F46F1BA2AE63}" type="datetime1">
              <a:rPr lang="ru-RU" smtClean="0"/>
              <a:t>23.10.2024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6120" y="1989137"/>
            <a:ext cx="9361488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r>
              <a:rPr lang="ru-RU" dirty="0"/>
              <a:t>Ввести название курса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120" y="3011055"/>
            <a:ext cx="9360000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задачи курса</a:t>
            </a:r>
          </a:p>
        </p:txBody>
      </p:sp>
    </p:spTree>
    <p:extLst>
      <p:ext uri="{BB962C8B-B14F-4D97-AF65-F5344CB8AC3E}">
        <p14:creationId xmlns:p14="http://schemas.microsoft.com/office/powerpoint/2010/main" val="416545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C7B11-7240-4C09-49C2-B5727B24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989138"/>
            <a:ext cx="9361488" cy="25200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71A954-D5AB-C313-EDF8-CA182ED7D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9361488" cy="1360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F0904-DB1E-75E1-529F-1DDB87A5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BA69-5AD4-4716-9224-BFB97D348126}" type="datetime1">
              <a:rPr lang="ru-RU" smtClean="0"/>
              <a:t>23.10.2024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F283D9-ABB6-D698-C520-1EBB78E2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95D15E-5C4E-B8CB-F233-A06556C0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23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7A1291AA-6A81-4BC3-1018-9D276E10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1863-64BE-4D7D-A4E5-FBC61C69E2BD}" type="datetime1">
              <a:rPr lang="ru-RU" smtClean="0"/>
              <a:t>23.10.2024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E3F1A4-7795-C8ED-0439-A0EA67FA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A45DC8-A582-3D9F-16D9-E9F142F5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16C5A07-85C0-65D8-E7DF-622FAC5D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5228689-B4DB-4CE3-D140-E847C9A095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437" y="2000024"/>
            <a:ext cx="4500000" cy="39608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FCB8D30A-D11A-ABAA-3359-0F90428B8B5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6813" y="2000024"/>
            <a:ext cx="450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78607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DA5997-C5D6-ECF8-947A-7F91C0BCD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259B3A-AF03-28D7-38AF-0B584AE6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C60B-6D3D-4740-8F5E-6154177876B4}" type="datetime1">
              <a:rPr lang="ru-RU" smtClean="0"/>
              <a:t>23.10.2024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12E897-5AF1-2C7A-8688-29122C9F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73F411-A1D6-F686-64E3-583BC6A9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FEDF6F2-7F7D-281B-EABC-90B8ADFF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1C1CCBDF-3C4E-C764-33CB-AC02EAA9B2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5180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Объект 9">
            <a:extLst>
              <a:ext uri="{FF2B5EF4-FFF2-40B4-BE49-F238E27FC236}">
                <a16:creationId xmlns:a16="http://schemas.microsoft.com/office/drawing/2014/main" id="{B57A9177-EB22-E400-2DD8-F9E0A6D81A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6437" y="2971800"/>
            <a:ext cx="4500000" cy="298903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Объект 9">
            <a:extLst>
              <a:ext uri="{FF2B5EF4-FFF2-40B4-BE49-F238E27FC236}">
                <a16:creationId xmlns:a16="http://schemas.microsoft.com/office/drawing/2014/main" id="{60EDC2F9-DE12-AECD-A155-1E3883C3E2B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56813" y="2971800"/>
            <a:ext cx="4500000" cy="298903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096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89B2D-1F39-E975-5B4A-1F1CE69C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9CBDBE-D9C1-7EA4-185E-524EE198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78F0D-11A9-43DC-9DFD-8859F5DAC067}" type="datetime1">
              <a:rPr lang="ru-RU" smtClean="0"/>
              <a:t>23.10.2024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0B0C5A-0B87-3663-736D-D51B2B18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D377D3-261A-4DC9-1FA0-FFF3541F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45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CC881-0A88-DA22-16AF-04AF9980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B72E9-2C24-875C-7E08-D4C4976B2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080" y="6257630"/>
            <a:ext cx="18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fld id="{AAFC33D5-720B-46E2-A2B0-608877884152}" type="datetime1">
              <a:rPr lang="ru-RU" smtClean="0"/>
              <a:t>23.10.2024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5C28D4-F348-6C75-B739-558D04DE6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48280" y="6257630"/>
            <a:ext cx="36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F3BB23-1875-D2AB-C28E-F96E42EC0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440" y="6257630"/>
            <a:ext cx="7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00BBA6E-D9A7-5877-930E-A9FDE116E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120" y="2000023"/>
            <a:ext cx="9360000" cy="39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7357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0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9" r:id="rId13"/>
    <p:sldLayoutId id="214748366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2000" b="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20000" indent="-360000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160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8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6335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pos="72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63FD1-9BC0-10CE-6A0D-090B7C6E0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411" y="2122798"/>
            <a:ext cx="11276473" cy="789451"/>
          </a:xfrm>
        </p:spPr>
        <p:txBody>
          <a:bodyPr>
            <a:noAutofit/>
          </a:bodyPr>
          <a:lstStyle/>
          <a:p>
            <a:r>
              <a:rPr lang="ru-RU" sz="4000" dirty="0">
                <a:latin typeface="Tahoma" panose="020B0604030504040204" pitchFamily="34" charset="0"/>
                <a:ea typeface="Times New Roman" panose="02020603050405020304" pitchFamily="18" charset="0"/>
              </a:rPr>
              <a:t>Модуль 3. </a:t>
            </a:r>
            <a:r>
              <a:rPr lang="ru-RU" sz="4000" dirty="0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Основы работы с функциями</a:t>
            </a:r>
            <a:endParaRPr lang="ru-RU" sz="4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8057E7-FF14-0363-F17A-660A62E79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412" y="5562432"/>
            <a:ext cx="9000000" cy="669994"/>
          </a:xfrm>
        </p:spPr>
        <p:txBody>
          <a:bodyPr/>
          <a:lstStyle/>
          <a:p>
            <a:r>
              <a:rPr lang="ru-RU" dirty="0"/>
              <a:t>Басов Денис Алексеевич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3286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9" y="349756"/>
            <a:ext cx="9559749" cy="756745"/>
          </a:xfrm>
        </p:spPr>
        <p:txBody>
          <a:bodyPr>
            <a:normAutofit fontScale="90000"/>
          </a:bodyPr>
          <a:lstStyle/>
          <a:p>
            <a:r>
              <a:rPr lang="ru-RU" dirty="0"/>
              <a:t>Передача аргументов по значению и по ссылке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97607-EF52-52C6-D9F4-DD4CCF721042}"/>
              </a:ext>
            </a:extLst>
          </p:cNvPr>
          <p:cNvSpPr txBox="1"/>
          <p:nvPr/>
        </p:nvSpPr>
        <p:spPr>
          <a:xfrm>
            <a:off x="430539" y="1249548"/>
            <a:ext cx="927159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i="0" u="none" strike="noStrike" baseline="0" dirty="0"/>
              <a:t>По умолчанию в PHP аргументы передаются по значению, что означает, что внутри функции создаётся копия переданного значения, и изменения, внесённые в параметр, не влияют на исходные данные вне функции.</a:t>
            </a:r>
            <a:endParaRPr lang="ru-RU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CA07CD-DACE-7701-03EA-B8DD54C690C7}"/>
              </a:ext>
            </a:extLst>
          </p:cNvPr>
          <p:cNvSpPr txBox="1"/>
          <p:nvPr/>
        </p:nvSpPr>
        <p:spPr>
          <a:xfrm>
            <a:off x="430539" y="2937748"/>
            <a:ext cx="43105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i="0" u="none" strike="noStrike" baseline="0" dirty="0"/>
              <a:t>Пример передачи по значению:</a:t>
            </a:r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956F76E-901D-8FD6-4A20-A4CC6B4DF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47" y="3429000"/>
            <a:ext cx="7840169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6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9" y="349756"/>
            <a:ext cx="9559749" cy="756745"/>
          </a:xfrm>
        </p:spPr>
        <p:txBody>
          <a:bodyPr>
            <a:normAutofit fontScale="90000"/>
          </a:bodyPr>
          <a:lstStyle/>
          <a:p>
            <a:r>
              <a:rPr lang="ru-RU" dirty="0"/>
              <a:t>Передача аргументов по значению и по ссылке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97607-EF52-52C6-D9F4-DD4CCF721042}"/>
              </a:ext>
            </a:extLst>
          </p:cNvPr>
          <p:cNvSpPr txBox="1"/>
          <p:nvPr/>
        </p:nvSpPr>
        <p:spPr>
          <a:xfrm>
            <a:off x="430539" y="1249548"/>
            <a:ext cx="92715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i="0" u="none" strike="noStrike" baseline="0" dirty="0"/>
              <a:t>Чтобы изменить оригинальное значение переменной вне функции, нужно передать аргумент по ссылке. Это делается с помощью символа </a:t>
            </a:r>
            <a:r>
              <a:rPr lang="ru-RU" sz="2000" b="1" i="0" u="none" strike="noStrike" baseline="0" dirty="0">
                <a:solidFill>
                  <a:srgbClr val="FF0000"/>
                </a:solidFill>
              </a:rPr>
              <a:t>&amp;</a:t>
            </a:r>
            <a:r>
              <a:rPr lang="ru-RU" sz="2000" i="0" u="none" strike="noStrike" baseline="0" dirty="0"/>
              <a:t> перед параметром.</a:t>
            </a:r>
            <a:endParaRPr lang="ru-RU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CA07CD-DACE-7701-03EA-B8DD54C690C7}"/>
              </a:ext>
            </a:extLst>
          </p:cNvPr>
          <p:cNvSpPr txBox="1"/>
          <p:nvPr/>
        </p:nvSpPr>
        <p:spPr>
          <a:xfrm>
            <a:off x="430539" y="2937748"/>
            <a:ext cx="3949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i="0" u="none" strike="noStrike" baseline="0" dirty="0"/>
              <a:t>Пример передачи по ссылке</a:t>
            </a:r>
            <a:r>
              <a:rPr lang="en-US" sz="2000" i="0" u="none" strike="noStrike" baseline="0" dirty="0"/>
              <a:t>: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5A67F0-FCC7-C3C1-93B9-6F8C8245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7" y="3429000"/>
            <a:ext cx="7821116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59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9" y="349756"/>
            <a:ext cx="9559749" cy="756745"/>
          </a:xfrm>
        </p:spPr>
        <p:txBody>
          <a:bodyPr>
            <a:normAutofit/>
          </a:bodyPr>
          <a:lstStyle/>
          <a:p>
            <a:r>
              <a:rPr lang="ru-RU" dirty="0"/>
              <a:t>Оператор </a:t>
            </a:r>
            <a:r>
              <a:rPr lang="en-US" dirty="0"/>
              <a:t>return </a:t>
            </a:r>
            <a:r>
              <a:rPr lang="ru-RU" dirty="0"/>
              <a:t>в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97607-EF52-52C6-D9F4-DD4CCF721042}"/>
              </a:ext>
            </a:extLst>
          </p:cNvPr>
          <p:cNvSpPr txBox="1"/>
          <p:nvPr/>
        </p:nvSpPr>
        <p:spPr>
          <a:xfrm>
            <a:off x="430539" y="1830318"/>
            <a:ext cx="927159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i="0" u="none" strike="noStrike" baseline="0" dirty="0"/>
              <a:t>Оператор </a:t>
            </a:r>
            <a:r>
              <a:rPr lang="ru-RU" sz="2000" b="1" i="0" u="none" strike="noStrike" baseline="0" dirty="0" err="1"/>
              <a:t>return</a:t>
            </a:r>
            <a:r>
              <a:rPr lang="ru-RU" sz="2000" i="0" u="none" strike="noStrike" baseline="0" dirty="0"/>
              <a:t> используется в функциях для возврата значения. После выполнения оператора </a:t>
            </a:r>
            <a:r>
              <a:rPr lang="ru-RU" sz="2000" i="0" u="none" strike="noStrike" baseline="0" dirty="0" err="1"/>
              <a:t>return</a:t>
            </a:r>
            <a:r>
              <a:rPr lang="ru-RU" sz="2000" i="0" u="none" strike="noStrike" baseline="0" dirty="0"/>
              <a:t> функция немедленно прекращает выполнение и возвращает указанное значение в ту часть программы, откуда она была вызвана.</a:t>
            </a:r>
            <a:endParaRPr lang="ru-RU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CA07CD-DACE-7701-03EA-B8DD54C690C7}"/>
              </a:ext>
            </a:extLst>
          </p:cNvPr>
          <p:cNvSpPr txBox="1"/>
          <p:nvPr/>
        </p:nvSpPr>
        <p:spPr>
          <a:xfrm>
            <a:off x="430539" y="3704243"/>
            <a:ext cx="98891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i="0" u="none" strike="noStrike" baseline="0" dirty="0"/>
              <a:t>Когда функция использует </a:t>
            </a:r>
            <a:r>
              <a:rPr lang="ru-RU" sz="2000" i="0" u="none" strike="noStrike" baseline="0" dirty="0" err="1"/>
              <a:t>return</a:t>
            </a:r>
            <a:r>
              <a:rPr lang="ru-RU" sz="2000" i="0" u="none" strike="noStrike" baseline="0" dirty="0"/>
              <a:t>, она может передать результат своей работы обратно в вызывающую часть программы. Это может быть любое значение: число, строка, массив, объект или даже </a:t>
            </a:r>
            <a:r>
              <a:rPr lang="ru-RU" sz="2000" i="0" u="none" strike="noStrike" baseline="0" dirty="0" err="1"/>
              <a:t>null</a:t>
            </a:r>
            <a:r>
              <a:rPr lang="ru-RU" sz="2000" i="0" u="none" strike="noStrike" baseline="0" dirty="0"/>
              <a:t>. Если функция не использует </a:t>
            </a:r>
            <a:r>
              <a:rPr lang="ru-RU" sz="2000" i="0" u="none" strike="noStrike" baseline="0" dirty="0" err="1"/>
              <a:t>return</a:t>
            </a:r>
            <a:r>
              <a:rPr lang="ru-RU" sz="2000" i="0" u="none" strike="noStrike" baseline="0" dirty="0"/>
              <a:t>, она по умолчанию возвращает </a:t>
            </a:r>
            <a:r>
              <a:rPr lang="ru-RU" sz="2000" i="0" u="none" strike="noStrike" baseline="0" dirty="0" err="1"/>
              <a:t>null</a:t>
            </a:r>
            <a:r>
              <a:rPr lang="ru-RU" sz="2000" i="0" u="none" strike="noStrike" baseline="0" dirty="0"/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76115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9" y="349756"/>
            <a:ext cx="9559749" cy="756745"/>
          </a:xfrm>
        </p:spPr>
        <p:txBody>
          <a:bodyPr>
            <a:normAutofit/>
          </a:bodyPr>
          <a:lstStyle/>
          <a:p>
            <a:r>
              <a:rPr lang="ru-RU" dirty="0"/>
              <a:t>Оператор </a:t>
            </a:r>
            <a:r>
              <a:rPr lang="en-US" dirty="0"/>
              <a:t>return </a:t>
            </a:r>
            <a:r>
              <a:rPr lang="ru-RU" dirty="0"/>
              <a:t>в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0C868D-341B-8AD6-2B8C-8DB70E23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49" y="1243599"/>
            <a:ext cx="8630854" cy="24958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9C44C9-EB82-9F66-8F6C-4941573CD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50" y="3979837"/>
            <a:ext cx="8630854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51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9" y="349756"/>
            <a:ext cx="9559749" cy="756745"/>
          </a:xfrm>
        </p:spPr>
        <p:txBody>
          <a:bodyPr>
            <a:normAutofit/>
          </a:bodyPr>
          <a:lstStyle/>
          <a:p>
            <a:r>
              <a:rPr lang="ru-RU" dirty="0"/>
              <a:t>Вариативные функции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97607-EF52-52C6-D9F4-DD4CCF721042}"/>
              </a:ext>
            </a:extLst>
          </p:cNvPr>
          <p:cNvSpPr txBox="1"/>
          <p:nvPr/>
        </p:nvSpPr>
        <p:spPr>
          <a:xfrm>
            <a:off x="430539" y="1168599"/>
            <a:ext cx="92715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i="0" u="none" strike="noStrike" baseline="0" dirty="0"/>
              <a:t>Иногда нужно передать функции неопределённое количество аргументов. В PHP это можно сделать с помощью оператора </a:t>
            </a:r>
            <a:r>
              <a:rPr lang="ru-RU" sz="2000" b="1" i="0" u="none" strike="noStrike" baseline="0" dirty="0">
                <a:solidFill>
                  <a:srgbClr val="FF0000"/>
                </a:solidFill>
              </a:rPr>
              <a:t>...</a:t>
            </a:r>
            <a:r>
              <a:rPr lang="ru-RU" sz="2000" i="0" u="none" strike="noStrike" baseline="0" dirty="0"/>
              <a:t> (три точки), что позволяет собрать все переданные аргументы в массив.</a:t>
            </a:r>
            <a:endParaRPr lang="ru-RU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CA07CD-DACE-7701-03EA-B8DD54C690C7}"/>
              </a:ext>
            </a:extLst>
          </p:cNvPr>
          <p:cNvSpPr txBox="1"/>
          <p:nvPr/>
        </p:nvSpPr>
        <p:spPr>
          <a:xfrm>
            <a:off x="430539" y="2356258"/>
            <a:ext cx="43412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i="0" u="none" strike="noStrike" baseline="0" dirty="0"/>
              <a:t>Пример вариативной функции:</a:t>
            </a:r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15A20D-8CEB-2947-571D-EB929667E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272" y="2756368"/>
            <a:ext cx="7020905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32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9" y="349756"/>
            <a:ext cx="9559749" cy="756745"/>
          </a:xfrm>
        </p:spPr>
        <p:txBody>
          <a:bodyPr>
            <a:normAutofit/>
          </a:bodyPr>
          <a:lstStyle/>
          <a:p>
            <a:r>
              <a:rPr lang="ru-RU" dirty="0"/>
              <a:t>Встроенные функции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97607-EF52-52C6-D9F4-DD4CCF721042}"/>
              </a:ext>
            </a:extLst>
          </p:cNvPr>
          <p:cNvSpPr txBox="1"/>
          <p:nvPr/>
        </p:nvSpPr>
        <p:spPr>
          <a:xfrm>
            <a:off x="430539" y="1168599"/>
            <a:ext cx="927159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1" i="0" u="none" strike="noStrike" baseline="0" dirty="0"/>
              <a:t>Встроенные функции PHP </a:t>
            </a:r>
            <a:r>
              <a:rPr lang="ru-RU" sz="2000" i="0" u="none" strike="noStrike" baseline="0" dirty="0"/>
              <a:t>— это функции, которые уже определены в языке и доступны для использования без необходимости их создания. PHP включает огромное количество таких функций, что позволяет разработчикам легко выполнять самые разные операции — от обработки строк до работы с массивами и числами.</a:t>
            </a:r>
            <a:endParaRPr lang="ru-RU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33B1B-743F-D775-2CF7-2C91BC9CE229}"/>
              </a:ext>
            </a:extLst>
          </p:cNvPr>
          <p:cNvSpPr txBox="1"/>
          <p:nvPr/>
        </p:nvSpPr>
        <p:spPr>
          <a:xfrm>
            <a:off x="430539" y="3242578"/>
            <a:ext cx="927159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i="0" u="none" strike="noStrike" baseline="0" dirty="0"/>
              <a:t>Встроенные функции обеспечивают быструю реализацию общих задач, таких как работа с файлами, манипуляция строками, выполнение математических операций и многое другое.</a:t>
            </a:r>
          </a:p>
          <a:p>
            <a:pPr algn="l"/>
            <a:endParaRPr lang="ru-RU" sz="2000" i="0" u="none" strike="noStrike" baseline="0" dirty="0"/>
          </a:p>
          <a:p>
            <a:pPr algn="l"/>
            <a:r>
              <a:rPr lang="ru-RU" sz="2000" i="0" u="none" strike="noStrike" baseline="0" dirty="0"/>
              <a:t>Использование встроенных функций происходит так же, как и пользовательских: нужно указать имя функции, передать необходимые аргументы (если требуются), и функция выполнит свою задачу.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05229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9" y="349756"/>
            <a:ext cx="9559749" cy="756745"/>
          </a:xfrm>
        </p:spPr>
        <p:txBody>
          <a:bodyPr>
            <a:normAutofit fontScale="90000"/>
          </a:bodyPr>
          <a:lstStyle/>
          <a:p>
            <a:r>
              <a:rPr lang="ru-RU" dirty="0"/>
              <a:t>Популярные функции для работы со строками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B8B21F-58FB-F6E5-6216-AA5B70C9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80" y="1354500"/>
            <a:ext cx="8526065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0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9" y="349756"/>
            <a:ext cx="9559749" cy="756745"/>
          </a:xfrm>
        </p:spPr>
        <p:txBody>
          <a:bodyPr>
            <a:normAutofit/>
          </a:bodyPr>
          <a:lstStyle/>
          <a:p>
            <a:r>
              <a:rPr lang="ru-RU" dirty="0"/>
              <a:t>Функции для работы с массивами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17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010457-63CD-86CD-E0BB-A306EEC39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992" y="1206675"/>
            <a:ext cx="6754168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69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9" y="349756"/>
            <a:ext cx="9559749" cy="756745"/>
          </a:xfrm>
        </p:spPr>
        <p:txBody>
          <a:bodyPr>
            <a:normAutofit/>
          </a:bodyPr>
          <a:lstStyle/>
          <a:p>
            <a:r>
              <a:rPr lang="ru-RU" dirty="0"/>
              <a:t>Функции работы с файлами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95EB76-2D8B-3442-1956-F0627FCC0362}"/>
              </a:ext>
            </a:extLst>
          </p:cNvPr>
          <p:cNvSpPr txBox="1"/>
          <p:nvPr/>
        </p:nvSpPr>
        <p:spPr>
          <a:xfrm>
            <a:off x="1230200" y="1852478"/>
            <a:ext cx="796042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1" i="0" u="none" strike="noStrike" baseline="0" dirty="0"/>
              <a:t>Работа с файлами </a:t>
            </a:r>
            <a:r>
              <a:rPr lang="ru-RU" sz="2000" i="0" u="none" strike="noStrike" baseline="0" dirty="0"/>
              <a:t>— одна из важных возможностей PHP, которая позволяет открывать, читать, записывать и проверять файлы на сервере. PHP предоставляет множество встроенных функций для взаимодействия с файлами, таких как чтение, запись и управление файловой системой.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9642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9" y="349756"/>
            <a:ext cx="9559749" cy="756745"/>
          </a:xfrm>
        </p:spPr>
        <p:txBody>
          <a:bodyPr>
            <a:normAutofit/>
          </a:bodyPr>
          <a:lstStyle/>
          <a:p>
            <a:r>
              <a:rPr lang="ru-RU" dirty="0"/>
              <a:t>Открытие, чтение и запись файлов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95EB76-2D8B-3442-1956-F0627FCC0362}"/>
              </a:ext>
            </a:extLst>
          </p:cNvPr>
          <p:cNvSpPr txBox="1"/>
          <p:nvPr/>
        </p:nvSpPr>
        <p:spPr>
          <a:xfrm>
            <a:off x="430539" y="1222387"/>
            <a:ext cx="10227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i="0" u="none" strike="noStrike" baseline="0" dirty="0"/>
              <a:t>Работа с файлами в PHP обычно начинается с их открытия, затем выполняется нужная операция (чтение или запись), и в конце файл закрывается.</a:t>
            </a:r>
            <a:endParaRPr lang="ru-RU" sz="2000" dirty="0"/>
          </a:p>
        </p:txBody>
      </p:sp>
      <p:sp>
        <p:nvSpPr>
          <p:cNvPr id="3" name="Объект 30">
            <a:extLst>
              <a:ext uri="{FF2B5EF4-FFF2-40B4-BE49-F238E27FC236}">
                <a16:creationId xmlns:a16="http://schemas.microsoft.com/office/drawing/2014/main" id="{182B2075-E5F8-727C-B923-343D78EBB1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4147" y="2414993"/>
            <a:ext cx="9360000" cy="39550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8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Открытие файла </a:t>
            </a:r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происходит с помощью функции </a:t>
            </a:r>
            <a:r>
              <a:rPr lang="ru-RU" sz="2400" i="1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fopen</a:t>
            </a:r>
            <a:r>
              <a:rPr lang="ru-RU" sz="2400" i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()</a:t>
            </a:r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, которая позволяет открыть файл в определённом режиме (чтение, запись, добавление и т.д.).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Чтение файла </a:t>
            </a:r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осуществляется с помощью функций </a:t>
            </a:r>
            <a:r>
              <a:rPr lang="ru-RU" sz="2400" i="1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fread</a:t>
            </a:r>
            <a:r>
              <a:rPr lang="ru-RU" sz="2400" i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(), </a:t>
            </a:r>
            <a:r>
              <a:rPr lang="ru-RU" sz="2400" i="1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file_get_contents</a:t>
            </a:r>
            <a:r>
              <a:rPr lang="ru-RU" sz="2400" i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() </a:t>
            </a:r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и других.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Запись в файл </a:t>
            </a:r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выполняется через </a:t>
            </a:r>
            <a:r>
              <a:rPr lang="ru-RU" sz="2400" i="1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fwrite</a:t>
            </a:r>
            <a:r>
              <a:rPr lang="ru-RU" sz="2400" i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()</a:t>
            </a:r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Закрытие файла </a:t>
            </a:r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происходит с помощью функции </a:t>
            </a:r>
            <a:r>
              <a:rPr lang="ru-RU" sz="2400" i="1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fclose</a:t>
            </a:r>
            <a:r>
              <a:rPr lang="ru-RU" sz="2400" i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()</a:t>
            </a:r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, которая завершает работу с файлом и освобождает ресурсы.</a:t>
            </a:r>
          </a:p>
        </p:txBody>
      </p:sp>
    </p:spTree>
    <p:extLst>
      <p:ext uri="{BB962C8B-B14F-4D97-AF65-F5344CB8AC3E}">
        <p14:creationId xmlns:p14="http://schemas.microsoft.com/office/powerpoint/2010/main" val="3983071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этом модуле мы рассмотрим: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31" name="Объект 30">
            <a:extLst>
              <a:ext uri="{FF2B5EF4-FFF2-40B4-BE49-F238E27FC236}">
                <a16:creationId xmlns:a16="http://schemas.microsoft.com/office/drawing/2014/main" id="{641231BC-CEA8-5675-624E-8EEDB2B37C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82917" y="2572307"/>
            <a:ext cx="9360000" cy="2627222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Пользовательские функции</a:t>
            </a:r>
          </a:p>
          <a:p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Аргументы и возврат значений</a:t>
            </a:r>
          </a:p>
          <a:p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Обзор встроенных функций</a:t>
            </a:r>
          </a:p>
          <a:p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Функции работы с файлами</a:t>
            </a:r>
          </a:p>
        </p:txBody>
      </p:sp>
    </p:spTree>
    <p:extLst>
      <p:ext uri="{BB962C8B-B14F-4D97-AF65-F5344CB8AC3E}">
        <p14:creationId xmlns:p14="http://schemas.microsoft.com/office/powerpoint/2010/main" val="381509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22" y="223282"/>
            <a:ext cx="10357844" cy="756745"/>
          </a:xfrm>
        </p:spPr>
        <p:txBody>
          <a:bodyPr>
            <a:normAutofit fontScale="90000"/>
          </a:bodyPr>
          <a:lstStyle/>
          <a:p>
            <a:r>
              <a:rPr lang="ru-RU" dirty="0"/>
              <a:t>Чтение файла с использованием </a:t>
            </a:r>
            <a:r>
              <a:rPr lang="ru-RU" dirty="0" err="1"/>
              <a:t>fopen</a:t>
            </a:r>
            <a:r>
              <a:rPr lang="ru-RU" dirty="0"/>
              <a:t>, </a:t>
            </a:r>
            <a:r>
              <a:rPr lang="ru-RU" dirty="0" err="1"/>
              <a:t>fread</a:t>
            </a:r>
            <a:r>
              <a:rPr lang="ru-RU" dirty="0"/>
              <a:t>, </a:t>
            </a:r>
            <a:r>
              <a:rPr lang="ru-RU" dirty="0" err="1"/>
              <a:t>fclose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0FA54F-ACB2-68E5-3840-410F2E2281A6}"/>
              </a:ext>
            </a:extLst>
          </p:cNvPr>
          <p:cNvSpPr txBox="1"/>
          <p:nvPr/>
        </p:nvSpPr>
        <p:spPr>
          <a:xfrm>
            <a:off x="6900261" y="3120465"/>
            <a:ext cx="501767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1" dirty="0"/>
              <a:t>Файл </a:t>
            </a:r>
            <a:r>
              <a:rPr lang="en-US" sz="2000" b="1" dirty="0"/>
              <a:t>example.txt</a:t>
            </a:r>
          </a:p>
          <a:p>
            <a:pPr algn="l"/>
            <a:endParaRPr lang="en-US" sz="2000" i="0" u="none" strike="noStrike" baseline="0" dirty="0"/>
          </a:p>
          <a:p>
            <a:pPr algn="l"/>
            <a:r>
              <a:rPr lang="ru-RU" sz="2000" i="0" u="none" strike="noStrike" baseline="0" dirty="0"/>
              <a:t>Однажды в студёную зимнюю пору</a:t>
            </a:r>
          </a:p>
          <a:p>
            <a:pPr algn="l"/>
            <a:r>
              <a:rPr lang="ru-RU" sz="2000" i="0" u="none" strike="noStrike" baseline="0" dirty="0"/>
              <a:t>Я из лесу вышел; был сильный мороз.</a:t>
            </a:r>
          </a:p>
          <a:p>
            <a:pPr algn="l"/>
            <a:r>
              <a:rPr lang="ru-RU" sz="2000" i="0" u="none" strike="noStrike" baseline="0" dirty="0"/>
              <a:t>Гляжу, поднимается медленно в гору</a:t>
            </a:r>
          </a:p>
          <a:p>
            <a:pPr algn="l"/>
            <a:r>
              <a:rPr lang="ru-RU" sz="2000" i="0" u="none" strike="noStrike" baseline="0" dirty="0"/>
              <a:t>Лошадка, везущая хворосту воз.</a:t>
            </a:r>
            <a:endParaRPr lang="ru-RU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7AA58C-6E2C-F39A-56C3-4010ADE9F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0" y="1084075"/>
            <a:ext cx="6184605" cy="539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49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22" y="223282"/>
            <a:ext cx="10357844" cy="756745"/>
          </a:xfrm>
        </p:spPr>
        <p:txBody>
          <a:bodyPr>
            <a:normAutofit/>
          </a:bodyPr>
          <a:lstStyle/>
          <a:p>
            <a:r>
              <a:rPr lang="ru-RU" dirty="0"/>
              <a:t>Запись данных в файл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21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0A70A3-3CD4-8A4A-C7DF-648972702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545" y="1125845"/>
            <a:ext cx="8668494" cy="550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92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22" y="223282"/>
            <a:ext cx="10357844" cy="756745"/>
          </a:xfrm>
        </p:spPr>
        <p:txBody>
          <a:bodyPr>
            <a:normAutofit/>
          </a:bodyPr>
          <a:lstStyle/>
          <a:p>
            <a:r>
              <a:rPr lang="ru-RU" dirty="0"/>
              <a:t>Открытие файла в разных режимах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2" name="Объект 30">
            <a:extLst>
              <a:ext uri="{FF2B5EF4-FFF2-40B4-BE49-F238E27FC236}">
                <a16:creationId xmlns:a16="http://schemas.microsoft.com/office/drawing/2014/main" id="{81D4D2A7-E65D-3332-E731-248ACFA9FA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7465" y="1450691"/>
            <a:ext cx="10015158" cy="45121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8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"r" </a:t>
            </a:r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— открыть файл для чтения. Запись невозможна.</a:t>
            </a:r>
            <a:endParaRPr lang="en-US" sz="24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"w" </a:t>
            </a:r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— открыть файл для записи. Если файл существует, он будет перезаписан. Если файл не существует, он будет создан.</a:t>
            </a:r>
            <a:endParaRPr lang="en-US" sz="24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4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"a" </a:t>
            </a:r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— открыть файл для добавления данных. Если файл не существует, он будет создан.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"r+" </a:t>
            </a:r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— открыть файл для чтения и записи. Файл должен существовать.</a:t>
            </a:r>
            <a:endParaRPr lang="en-US" sz="24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4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"w+" </a:t>
            </a:r>
            <a:r>
              <a:rPr lang="ru-RU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— открыть файл для чтения и записи. Если файл существует, он будет перезаписан. Если не существует, он будет создан.</a:t>
            </a:r>
          </a:p>
        </p:txBody>
      </p:sp>
    </p:spTree>
    <p:extLst>
      <p:ext uri="{BB962C8B-B14F-4D97-AF65-F5344CB8AC3E}">
        <p14:creationId xmlns:p14="http://schemas.microsoft.com/office/powerpoint/2010/main" val="3213185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533C45-AE96-3841-D3D8-E266F829E0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2863" y="6257925"/>
            <a:ext cx="719137" cy="360363"/>
          </a:xfrm>
        </p:spPr>
        <p:txBody>
          <a:bodyPr/>
          <a:lstStyle/>
          <a:p>
            <a:fld id="{1D6CABD1-9010-4322-9305-0AF1AA8E7C9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170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380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756745"/>
          </a:xfrm>
        </p:spPr>
        <p:txBody>
          <a:bodyPr/>
          <a:lstStyle/>
          <a:p>
            <a:r>
              <a:rPr lang="ru-RU" dirty="0"/>
              <a:t>Что такое функции в PHP?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97607-EF52-52C6-D9F4-DD4CCF721042}"/>
              </a:ext>
            </a:extLst>
          </p:cNvPr>
          <p:cNvSpPr txBox="1"/>
          <p:nvPr/>
        </p:nvSpPr>
        <p:spPr>
          <a:xfrm>
            <a:off x="706120" y="1322446"/>
            <a:ext cx="927159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u="none" strike="noStrike" baseline="0" dirty="0"/>
              <a:t>В PHP функция — это именованный блок кода, который выполняет определённую задачу и может быть вызван в любом месте программы. С помощью функций можно сокращать дублирование кода, а также сделать его более читаемым и поддерживаемым.</a:t>
            </a:r>
            <a:endParaRPr lang="ru-RU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FDA64-94B1-9CA4-8B15-07199745069E}"/>
              </a:ext>
            </a:extLst>
          </p:cNvPr>
          <p:cNvSpPr txBox="1"/>
          <p:nvPr/>
        </p:nvSpPr>
        <p:spPr>
          <a:xfrm>
            <a:off x="706120" y="3161580"/>
            <a:ext cx="37352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u="none" strike="noStrike" baseline="0" dirty="0"/>
              <a:t>Синтаксис функции в </a:t>
            </a:r>
            <a:r>
              <a:rPr lang="en-US" sz="2000" b="0" i="0" u="none" strike="noStrike" baseline="0" dirty="0"/>
              <a:t>PHP:</a:t>
            </a:r>
            <a:endParaRPr lang="ru-RU"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02B5BD0-3542-984B-7E06-43D0B446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20" y="3801840"/>
            <a:ext cx="5401429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43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756745"/>
          </a:xfrm>
        </p:spPr>
        <p:txBody>
          <a:bodyPr/>
          <a:lstStyle/>
          <a:p>
            <a:r>
              <a:rPr lang="ru-RU" dirty="0"/>
              <a:t>Пример простой функции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97607-EF52-52C6-D9F4-DD4CCF721042}"/>
              </a:ext>
            </a:extLst>
          </p:cNvPr>
          <p:cNvSpPr txBox="1"/>
          <p:nvPr/>
        </p:nvSpPr>
        <p:spPr>
          <a:xfrm>
            <a:off x="706120" y="1555384"/>
            <a:ext cx="92715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u="none" strike="noStrike" baseline="0" dirty="0"/>
              <a:t>Если нужно выполнить одинаковый блок кода несколько раз в разных частях программы, нет необходимости дублировать его. Вместо этого можно создать функцию и вызывать её столько раз, сколько нужно.</a:t>
            </a:r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7D0AC1-D35B-F768-0629-AAEF1C4A0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73" y="3410531"/>
            <a:ext cx="5115639" cy="17528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777406-E3EA-4003-5F66-5C33C511B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049" y="3410531"/>
            <a:ext cx="5029071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65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73" y="365125"/>
            <a:ext cx="10135240" cy="603064"/>
          </a:xfrm>
        </p:spPr>
        <p:txBody>
          <a:bodyPr>
            <a:normAutofit fontScale="90000"/>
          </a:bodyPr>
          <a:lstStyle/>
          <a:p>
            <a:r>
              <a:rPr lang="ru-RU" dirty="0"/>
              <a:t>Локальные и глобальные переменные в функциях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97607-EF52-52C6-D9F4-DD4CCF721042}"/>
              </a:ext>
            </a:extLst>
          </p:cNvPr>
          <p:cNvSpPr txBox="1"/>
          <p:nvPr/>
        </p:nvSpPr>
        <p:spPr>
          <a:xfrm>
            <a:off x="706120" y="1555384"/>
            <a:ext cx="927159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1" i="0" u="none" strike="noStrike" baseline="0" dirty="0"/>
              <a:t>Локальные переменные </a:t>
            </a:r>
            <a:r>
              <a:rPr lang="ru-RU" sz="2000" b="0" i="0" u="none" strike="noStrike" baseline="0" dirty="0"/>
              <a:t>— это переменные, объявленные внутри функции, и они доступны только в рамках этой функции. Внешний код, находящийся вне функции, не может получить к ним доступ. Локальные переменные создаются при вызове функции и уничтожаются, когда функция завершается.</a:t>
            </a:r>
            <a:endParaRPr lang="ru-RU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D4D252-C9C5-D9D2-59AF-A00965471C10}"/>
              </a:ext>
            </a:extLst>
          </p:cNvPr>
          <p:cNvSpPr txBox="1"/>
          <p:nvPr/>
        </p:nvSpPr>
        <p:spPr>
          <a:xfrm>
            <a:off x="706120" y="3613425"/>
            <a:ext cx="927159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1" i="0" u="none" strike="noStrike" baseline="0" dirty="0"/>
              <a:t>Глобальные переменные </a:t>
            </a:r>
            <a:r>
              <a:rPr lang="ru-RU" sz="2000" i="0" u="none" strike="noStrike" baseline="0" dirty="0"/>
              <a:t>— это переменные, объявленные вне функции, и они доступны во всей программе, включая функции, если специально объявить их доступными внутри функции с помощью ключевого слова </a:t>
            </a:r>
            <a:r>
              <a:rPr lang="ru-RU" sz="2000" i="0" u="none" strike="noStrike" baseline="0" dirty="0" err="1"/>
              <a:t>global</a:t>
            </a:r>
            <a:r>
              <a:rPr lang="ru-RU" sz="2000" i="0" u="none" strike="noStrike" baseline="0" dirty="0"/>
              <a:t>. По умолчанию, функции не имеют прямого доступа к глобальным переменным, если их явно не "подключить".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955048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73" y="126919"/>
            <a:ext cx="10135240" cy="603064"/>
          </a:xfrm>
        </p:spPr>
        <p:txBody>
          <a:bodyPr>
            <a:normAutofit fontScale="90000"/>
          </a:bodyPr>
          <a:lstStyle/>
          <a:p>
            <a:r>
              <a:rPr lang="ru-RU" dirty="0"/>
              <a:t>Локальные и глобальные переменные в функциях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BE981F-003F-B440-D1B1-532F56FE7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431" y="982103"/>
            <a:ext cx="9006654" cy="564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74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756745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 использования глобальной переменной внутри функции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97607-EF52-52C6-D9F4-DD4CCF721042}"/>
              </a:ext>
            </a:extLst>
          </p:cNvPr>
          <p:cNvSpPr txBox="1"/>
          <p:nvPr/>
        </p:nvSpPr>
        <p:spPr>
          <a:xfrm>
            <a:off x="706120" y="5241967"/>
            <a:ext cx="927159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u="none" strike="noStrike" baseline="0" dirty="0"/>
              <a:t>В этом примере переменная </a:t>
            </a:r>
            <a:r>
              <a:rPr lang="ru-RU" sz="2000" b="1" i="0" u="none" strike="noStrike" baseline="0" dirty="0"/>
              <a:t>$</a:t>
            </a:r>
            <a:r>
              <a:rPr lang="ru-RU" sz="2000" b="1" i="0" u="none" strike="noStrike" baseline="0" dirty="0" err="1"/>
              <a:t>globalVar</a:t>
            </a:r>
            <a:r>
              <a:rPr lang="ru-RU" sz="2000" b="1" i="0" u="none" strike="noStrike" baseline="0" dirty="0"/>
              <a:t> </a:t>
            </a:r>
            <a:r>
              <a:rPr lang="ru-RU" sz="2000" b="0" i="0" u="none" strike="noStrike" baseline="0" dirty="0"/>
              <a:t>доступна внутри функции только потому, что она была объявлена с ключевым словом </a:t>
            </a:r>
            <a:r>
              <a:rPr lang="ru-RU" sz="2000" b="1" i="0" u="none" strike="noStrike" baseline="0" dirty="0" err="1"/>
              <a:t>global</a:t>
            </a:r>
            <a:r>
              <a:rPr lang="ru-RU" sz="2000" b="0" i="0" u="none" strike="noStrike" baseline="0" dirty="0"/>
              <a:t>. Без этого ключевого слова доступ к глобальной переменной внутри функции был бы невозможен.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9C249A-8D33-46A9-67B4-B5EE2E45A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20" y="1340762"/>
            <a:ext cx="9688277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97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756745"/>
          </a:xfrm>
        </p:spPr>
        <p:txBody>
          <a:bodyPr/>
          <a:lstStyle/>
          <a:p>
            <a:r>
              <a:rPr lang="ru-RU" dirty="0"/>
              <a:t>Параметры и аргументы функций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97607-EF52-52C6-D9F4-DD4CCF721042}"/>
              </a:ext>
            </a:extLst>
          </p:cNvPr>
          <p:cNvSpPr txBox="1"/>
          <p:nvPr/>
        </p:nvSpPr>
        <p:spPr>
          <a:xfrm>
            <a:off x="376752" y="1218811"/>
            <a:ext cx="927159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1" i="0" u="none" strike="noStrike" baseline="0" dirty="0"/>
              <a:t>Параметры </a:t>
            </a:r>
            <a:r>
              <a:rPr lang="ru-RU" sz="2000" b="0" i="0" u="none" strike="noStrike" baseline="0" dirty="0"/>
              <a:t>— это переменные, которые объявляются при определении функции и служат для передачи данных в эту функцию. Они указываются в круглых скобках после имени функции и позволяют функции работать с различными значениями.</a:t>
            </a:r>
            <a:endParaRPr lang="ru-RU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C302C3-3156-36E6-539D-1F2EDA1E479E}"/>
              </a:ext>
            </a:extLst>
          </p:cNvPr>
          <p:cNvSpPr txBox="1"/>
          <p:nvPr/>
        </p:nvSpPr>
        <p:spPr>
          <a:xfrm>
            <a:off x="376752" y="2672259"/>
            <a:ext cx="92715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1" i="0" u="none" strike="noStrike" baseline="0" dirty="0"/>
              <a:t>Аргументы </a:t>
            </a:r>
            <a:r>
              <a:rPr lang="ru-RU" sz="2000" i="0" u="none" strike="noStrike" baseline="0" dirty="0"/>
              <a:t>— это конкретные значения, которые передаются функции при её вызове. Аргументы соответствуют параметрам, которые функция ожидает получить.</a:t>
            </a:r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3828EC-E45E-9F78-D4E7-7A4D746F9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14" y="3968399"/>
            <a:ext cx="7697274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20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756745"/>
          </a:xfrm>
        </p:spPr>
        <p:txBody>
          <a:bodyPr/>
          <a:lstStyle/>
          <a:p>
            <a:r>
              <a:rPr lang="ru-RU" dirty="0"/>
              <a:t>Параметры по умолчанию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97607-EF52-52C6-D9F4-DD4CCF721042}"/>
              </a:ext>
            </a:extLst>
          </p:cNvPr>
          <p:cNvSpPr txBox="1"/>
          <p:nvPr/>
        </p:nvSpPr>
        <p:spPr>
          <a:xfrm>
            <a:off x="430539" y="1503121"/>
            <a:ext cx="92715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i="0" u="none" strike="noStrike" baseline="0" dirty="0"/>
              <a:t>PHP позволяет задавать параметры по умолчанию. Это означает, что если аргумент не был передан при вызове функции, параметр примет заранее установленное значение.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14BD5D-88B4-CEB5-F5BC-68A699EFA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54" y="3137842"/>
            <a:ext cx="7659169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983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1361</TotalTime>
  <Words>999</Words>
  <Application>Microsoft Office PowerPoint</Application>
  <PresentationFormat>Широкоэкранный</PresentationFormat>
  <Paragraphs>87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0" baseType="lpstr">
      <vt:lpstr>Tahoma</vt:lpstr>
      <vt:lpstr>Arial</vt:lpstr>
      <vt:lpstr>Wingdings 3</vt:lpstr>
      <vt:lpstr>Calibri</vt:lpstr>
      <vt:lpstr>Open Sans</vt:lpstr>
      <vt:lpstr>Тема Office</vt:lpstr>
      <vt:lpstr>Модуль 3. Основы работы с функциями</vt:lpstr>
      <vt:lpstr>В этом модуле мы рассмотрим:</vt:lpstr>
      <vt:lpstr>Что такое функции в PHP?</vt:lpstr>
      <vt:lpstr>Пример простой функции</vt:lpstr>
      <vt:lpstr>Локальные и глобальные переменные в функциях</vt:lpstr>
      <vt:lpstr>Локальные и глобальные переменные в функциях</vt:lpstr>
      <vt:lpstr>Пример использования глобальной переменной внутри функции</vt:lpstr>
      <vt:lpstr>Параметры и аргументы функций</vt:lpstr>
      <vt:lpstr>Параметры по умолчанию</vt:lpstr>
      <vt:lpstr>Передача аргументов по значению и по ссылке</vt:lpstr>
      <vt:lpstr>Передача аргументов по значению и по ссылке</vt:lpstr>
      <vt:lpstr>Оператор return в PHP</vt:lpstr>
      <vt:lpstr>Оператор return в PHP</vt:lpstr>
      <vt:lpstr>Вариативные функции</vt:lpstr>
      <vt:lpstr>Встроенные функции PHP</vt:lpstr>
      <vt:lpstr>Популярные функции для работы со строками</vt:lpstr>
      <vt:lpstr>Функции для работы с массивами</vt:lpstr>
      <vt:lpstr>Функции работы с файлами</vt:lpstr>
      <vt:lpstr>Открытие, чтение и запись файлов</vt:lpstr>
      <vt:lpstr>Чтение файла с использованием fopen, fread, fclose</vt:lpstr>
      <vt:lpstr>Запись данных в файл</vt:lpstr>
      <vt:lpstr>Открытие файла в разных режимах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Inna Romanova</dc:creator>
  <cp:lastModifiedBy>Пользователь</cp:lastModifiedBy>
  <cp:revision>154</cp:revision>
  <dcterms:created xsi:type="dcterms:W3CDTF">2023-04-14T11:23:01Z</dcterms:created>
  <dcterms:modified xsi:type="dcterms:W3CDTF">2024-10-23T11:40:15Z</dcterms:modified>
</cp:coreProperties>
</file>